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AE92D1-4A9A-4362-857D-779A676B52AB}">
  <a:tblStyle styleId="{2AAE92D1-4A9A-4362-857D-779A676B52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Black-bold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fa1ad8426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fa1ad8426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fa1ad8426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fa1ad8426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fa30b072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fa30b072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fa1ad8426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fa1ad8426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5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42.png"/><Relationship Id="rId6" Type="http://schemas.openxmlformats.org/officeDocument/2006/relationships/image" Target="../media/image53.png"/><Relationship Id="rId7" Type="http://schemas.openxmlformats.org/officeDocument/2006/relationships/image" Target="../media/image5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7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74.png"/><Relationship Id="rId4" Type="http://schemas.openxmlformats.org/officeDocument/2006/relationships/image" Target="../media/image66.png"/><Relationship Id="rId5" Type="http://schemas.openxmlformats.org/officeDocument/2006/relationships/image" Target="../media/image77.png"/><Relationship Id="rId6" Type="http://schemas.openxmlformats.org/officeDocument/2006/relationships/image" Target="../media/image70.png"/><Relationship Id="rId7" Type="http://schemas.openxmlformats.org/officeDocument/2006/relationships/image" Target="../media/image75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82.png"/><Relationship Id="rId4" Type="http://schemas.openxmlformats.org/officeDocument/2006/relationships/image" Target="../media/image79.png"/><Relationship Id="rId5" Type="http://schemas.openxmlformats.org/officeDocument/2006/relationships/image" Target="../media/image72.png"/><Relationship Id="rId6" Type="http://schemas.openxmlformats.org/officeDocument/2006/relationships/image" Target="../media/image68.png"/><Relationship Id="rId7" Type="http://schemas.openxmlformats.org/officeDocument/2006/relationships/image" Target="../media/image76.png"/><Relationship Id="rId8" Type="http://schemas.openxmlformats.org/officeDocument/2006/relationships/image" Target="../media/image7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0.png"/><Relationship Id="rId4" Type="http://schemas.openxmlformats.org/officeDocument/2006/relationships/image" Target="../media/image88.png"/><Relationship Id="rId5" Type="http://schemas.openxmlformats.org/officeDocument/2006/relationships/image" Target="../media/image84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9" Type="http://schemas.openxmlformats.org/officeDocument/2006/relationships/image" Target="../media/image89.png"/><Relationship Id="rId5" Type="http://schemas.openxmlformats.org/officeDocument/2006/relationships/image" Target="../media/image83.png"/><Relationship Id="rId6" Type="http://schemas.openxmlformats.org/officeDocument/2006/relationships/image" Target="../media/image86.png"/><Relationship Id="rId7" Type="http://schemas.openxmlformats.org/officeDocument/2006/relationships/image" Target="../media/image95.png"/><Relationship Id="rId8" Type="http://schemas.openxmlformats.org/officeDocument/2006/relationships/image" Target="../media/image9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87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Relationship Id="rId5" Type="http://schemas.openxmlformats.org/officeDocument/2006/relationships/image" Target="../media/image92.png"/><Relationship Id="rId6" Type="http://schemas.openxmlformats.org/officeDocument/2006/relationships/image" Target="../media/image94.png"/><Relationship Id="rId7" Type="http://schemas.openxmlformats.org/officeDocument/2006/relationships/image" Target="../media/image99.png"/><Relationship Id="rId8" Type="http://schemas.openxmlformats.org/officeDocument/2006/relationships/image" Target="../media/image9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1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9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2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20.png"/><Relationship Id="rId6" Type="http://schemas.openxmlformats.org/officeDocument/2006/relationships/image" Target="../media/image1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8.png"/><Relationship Id="rId4" Type="http://schemas.openxmlformats.org/officeDocument/2006/relationships/image" Target="../media/image116.png"/><Relationship Id="rId5" Type="http://schemas.openxmlformats.org/officeDocument/2006/relationships/image" Target="../media/image119.png"/><Relationship Id="rId6" Type="http://schemas.openxmlformats.org/officeDocument/2006/relationships/image" Target="../media/image1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4.png"/><Relationship Id="rId4" Type="http://schemas.openxmlformats.org/officeDocument/2006/relationships/image" Target="../media/image1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4.png"/><Relationship Id="rId4" Type="http://schemas.openxmlformats.org/officeDocument/2006/relationships/image" Target="../media/image1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4.png"/><Relationship Id="rId4" Type="http://schemas.openxmlformats.org/officeDocument/2006/relationships/image" Target="../media/image1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4.png"/><Relationship Id="rId4" Type="http://schemas.openxmlformats.org/officeDocument/2006/relationships/image" Target="../media/image1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0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0" name="Google Shape;1020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2" name="Google Shape;1022;p5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3" name="Google Shape;1023;p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4" name="Google Shape;1024;p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5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26" name="Google Shape;1026;p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27" name="Google Shape;1027;p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5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29" name="Google Shape;1029;p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2" name="Google Shape;1032;p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54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54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4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 2: </a:t>
            </a:r>
            <a:r>
              <a:rPr b="1" lang="en" sz="1200">
                <a:solidFill>
                  <a:srgbClr val="6C1D1F"/>
                </a:solidFill>
                <a:latin typeface="Verdana"/>
                <a:ea typeface="Verdana"/>
                <a:cs typeface="Verdana"/>
                <a:sym typeface="Verdana"/>
              </a:rPr>
              <a:t>CWE-307: Improper Restriction of Excessive Authentication Attempts</a:t>
            </a:r>
            <a:endParaRPr/>
          </a:p>
        </p:txBody>
      </p:sp>
      <p:sp>
        <p:nvSpPr>
          <p:cNvPr id="1124" name="Google Shape;1124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3"/>
          <p:cNvSpPr txBox="1"/>
          <p:nvPr/>
        </p:nvSpPr>
        <p:spPr>
          <a:xfrm>
            <a:off x="752775" y="1354675"/>
            <a:ext cx="23715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Hydra to find matching login and password pair: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&lt;hydra -l ashton -P /usr/share/wordlists/rockyou.txt -s 80 -f -vV 192.168.1.105 http-get /company_folders/secret_folder&gt;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7" name="Google Shape;1127;p63"/>
          <p:cNvGrpSpPr/>
          <p:nvPr/>
        </p:nvGrpSpPr>
        <p:grpSpPr>
          <a:xfrm>
            <a:off x="133581" y="887903"/>
            <a:ext cx="533372" cy="533480"/>
            <a:chOff x="457200" y="1378813"/>
            <a:chExt cx="695400" cy="695450"/>
          </a:xfrm>
        </p:grpSpPr>
        <p:sp>
          <p:nvSpPr>
            <p:cNvPr id="1128" name="Google Shape;112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9" name="Google Shape;112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Google Shape;1130;p63"/>
          <p:cNvGrpSpPr/>
          <p:nvPr/>
        </p:nvGrpSpPr>
        <p:grpSpPr>
          <a:xfrm>
            <a:off x="4872906" y="944778"/>
            <a:ext cx="533372" cy="621280"/>
            <a:chOff x="2600550" y="1452955"/>
            <a:chExt cx="695400" cy="809907"/>
          </a:xfrm>
        </p:grpSpPr>
        <p:sp>
          <p:nvSpPr>
            <p:cNvPr id="1131" name="Google Shape;1131;p63"/>
            <p:cNvSpPr/>
            <p:nvPr/>
          </p:nvSpPr>
          <p:spPr>
            <a:xfrm>
              <a:off x="2600550" y="1452955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 rot="10800000">
              <a:off x="2778077" y="2074237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63"/>
          <p:cNvSpPr/>
          <p:nvPr/>
        </p:nvSpPr>
        <p:spPr>
          <a:xfrm flipH="1">
            <a:off x="5406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5470063" y="15327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What did the exploit achieve?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gave me elevated  access to the victim machine, so we could access the secret folder.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4"/>
          <p:cNvSpPr txBox="1"/>
          <p:nvPr>
            <p:ph type="title"/>
          </p:nvPr>
        </p:nvSpPr>
        <p:spPr>
          <a:xfrm>
            <a:off x="-12300" y="0"/>
            <a:ext cx="9168600" cy="720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 Screenshot/Commands: </a:t>
            </a:r>
            <a:r>
              <a:rPr b="1" lang="en" sz="1200">
                <a:solidFill>
                  <a:srgbClr val="6C1D1F"/>
                </a:solidFill>
                <a:latin typeface="Verdana"/>
                <a:ea typeface="Verdana"/>
                <a:cs typeface="Verdana"/>
                <a:sym typeface="Verdana"/>
              </a:rPr>
              <a:t>CWE-307: Improper Restriction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1" name="Google Shape;1141;p64"/>
          <p:cNvGrpSpPr/>
          <p:nvPr/>
        </p:nvGrpSpPr>
        <p:grpSpPr>
          <a:xfrm>
            <a:off x="246856" y="668103"/>
            <a:ext cx="533372" cy="533480"/>
            <a:chOff x="457200" y="1378813"/>
            <a:chExt cx="695400" cy="695450"/>
          </a:xfrm>
        </p:grpSpPr>
        <p:sp>
          <p:nvSpPr>
            <p:cNvPr id="1142" name="Google Shape;1142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4" name="Google Shape;11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625" y="1172613"/>
            <a:ext cx="7079549" cy="1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13" y="3054572"/>
            <a:ext cx="7071582" cy="14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4"/>
          <p:cNvSpPr txBox="1"/>
          <p:nvPr/>
        </p:nvSpPr>
        <p:spPr>
          <a:xfrm>
            <a:off x="928500" y="720263"/>
            <a:ext cx="23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1: Command Used</a:t>
            </a:r>
            <a:endParaRPr/>
          </a:p>
        </p:txBody>
      </p:sp>
      <p:sp>
        <p:nvSpPr>
          <p:cNvPr id="1147" name="Google Shape;1147;p64"/>
          <p:cNvSpPr txBox="1"/>
          <p:nvPr/>
        </p:nvSpPr>
        <p:spPr>
          <a:xfrm>
            <a:off x="928500" y="2574000"/>
            <a:ext cx="23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2: Result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CWE-434: Unrestricted Upload of File with Dangerous Type</a:t>
            </a:r>
            <a:endParaRPr/>
          </a:p>
        </p:txBody>
      </p:sp>
      <p:sp>
        <p:nvSpPr>
          <p:cNvPr id="1153" name="Google Shape;1153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mfsvenom to create an executable php file.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6" name="Google Shape;1156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7" name="Google Shape;1157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9" name="Google Shape;1159;p65"/>
          <p:cNvGrpSpPr/>
          <p:nvPr/>
        </p:nvGrpSpPr>
        <p:grpSpPr>
          <a:xfrm>
            <a:off x="4950131" y="887903"/>
            <a:ext cx="533372" cy="533480"/>
            <a:chOff x="457200" y="1378813"/>
            <a:chExt cx="695400" cy="695450"/>
          </a:xfrm>
        </p:grpSpPr>
        <p:sp>
          <p:nvSpPr>
            <p:cNvPr id="1160" name="Google Shape;1160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65"/>
          <p:cNvSpPr/>
          <p:nvPr/>
        </p:nvSpPr>
        <p:spPr>
          <a:xfrm flipH="1">
            <a:off x="5189350" y="148062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/>
        </p:nvSpPr>
        <p:spPr>
          <a:xfrm>
            <a:off x="51098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executable file granted me a reverse shell connection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CWE-434: Unrestricted Upload of File with Dangerous Type</a:t>
            </a:r>
            <a:endParaRPr/>
          </a:p>
        </p:txBody>
      </p:sp>
      <p:sp>
        <p:nvSpPr>
          <p:cNvPr id="1169" name="Google Shape;1169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0" name="Google Shape;1170;p66"/>
          <p:cNvGrpSpPr/>
          <p:nvPr/>
        </p:nvGrpSpPr>
        <p:grpSpPr>
          <a:xfrm>
            <a:off x="95931" y="696878"/>
            <a:ext cx="533372" cy="621280"/>
            <a:chOff x="219618" y="1051639"/>
            <a:chExt cx="695400" cy="809907"/>
          </a:xfrm>
        </p:grpSpPr>
        <p:sp>
          <p:nvSpPr>
            <p:cNvPr id="1171" name="Google Shape;1171;p66"/>
            <p:cNvSpPr/>
            <p:nvPr/>
          </p:nvSpPr>
          <p:spPr>
            <a:xfrm>
              <a:off x="219618" y="105163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2" name="Google Shape;1172;p66"/>
            <p:cNvSpPr/>
            <p:nvPr/>
          </p:nvSpPr>
          <p:spPr>
            <a:xfrm rot="10800000">
              <a:off x="397145" y="1672921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3" name="Google Shape;11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350" y="3129925"/>
            <a:ext cx="3521850" cy="15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350" y="1097079"/>
            <a:ext cx="3283999" cy="156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637" y="1100538"/>
            <a:ext cx="3284000" cy="146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550" y="3129925"/>
            <a:ext cx="3232174" cy="16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66"/>
          <p:cNvSpPr txBox="1"/>
          <p:nvPr/>
        </p:nvSpPr>
        <p:spPr>
          <a:xfrm>
            <a:off x="722625" y="696875"/>
            <a:ext cx="24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 </a:t>
            </a:r>
            <a:endParaRPr/>
          </a:p>
        </p:txBody>
      </p:sp>
      <p:sp>
        <p:nvSpPr>
          <p:cNvPr id="1178" name="Google Shape;1178;p66"/>
          <p:cNvSpPr txBox="1"/>
          <p:nvPr/>
        </p:nvSpPr>
        <p:spPr>
          <a:xfrm>
            <a:off x="4849350" y="696875"/>
            <a:ext cx="24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</a:t>
            </a:r>
            <a:r>
              <a:rPr lang="en"/>
              <a:t> 2 </a:t>
            </a:r>
            <a:endParaRPr/>
          </a:p>
        </p:txBody>
      </p:sp>
      <p:sp>
        <p:nvSpPr>
          <p:cNvPr id="1179" name="Google Shape;1179;p66"/>
          <p:cNvSpPr txBox="1"/>
          <p:nvPr/>
        </p:nvSpPr>
        <p:spPr>
          <a:xfrm>
            <a:off x="748550" y="2646400"/>
            <a:ext cx="24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</a:t>
            </a:r>
            <a:r>
              <a:rPr lang="en"/>
              <a:t>3 </a:t>
            </a:r>
            <a:endParaRPr/>
          </a:p>
        </p:txBody>
      </p:sp>
      <p:sp>
        <p:nvSpPr>
          <p:cNvPr id="1180" name="Google Shape;1180;p66"/>
          <p:cNvSpPr txBox="1"/>
          <p:nvPr/>
        </p:nvSpPr>
        <p:spPr>
          <a:xfrm>
            <a:off x="4849350" y="2608875"/>
            <a:ext cx="24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</a:t>
            </a: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CWE-434: Unrestricted Upload of File with Dangerous Type</a:t>
            </a:r>
            <a:endParaRPr/>
          </a:p>
        </p:txBody>
      </p:sp>
      <p:sp>
        <p:nvSpPr>
          <p:cNvPr id="1186" name="Google Shape;118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7" name="Google Shape;1187;p67"/>
          <p:cNvGrpSpPr/>
          <p:nvPr/>
        </p:nvGrpSpPr>
        <p:grpSpPr>
          <a:xfrm>
            <a:off x="95931" y="696878"/>
            <a:ext cx="533372" cy="621280"/>
            <a:chOff x="219618" y="1051639"/>
            <a:chExt cx="695400" cy="809907"/>
          </a:xfrm>
        </p:grpSpPr>
        <p:sp>
          <p:nvSpPr>
            <p:cNvPr id="1188" name="Google Shape;1188;p67"/>
            <p:cNvSpPr/>
            <p:nvPr/>
          </p:nvSpPr>
          <p:spPr>
            <a:xfrm>
              <a:off x="219618" y="105163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9" name="Google Shape;1189;p67"/>
            <p:cNvSpPr/>
            <p:nvPr/>
          </p:nvSpPr>
          <p:spPr>
            <a:xfrm rot="10800000">
              <a:off x="397145" y="1672921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0" name="Google Shape;11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51" y="1113950"/>
            <a:ext cx="2399854" cy="1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4563" y="1113938"/>
            <a:ext cx="1920073" cy="16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7"/>
          <p:cNvPicPr preferRelativeResize="0"/>
          <p:nvPr/>
        </p:nvPicPr>
        <p:blipFill rotWithShape="1">
          <a:blip r:embed="rId5">
            <a:alphaModFix/>
          </a:blip>
          <a:srcRect b="76608" l="0" r="0" t="0"/>
          <a:stretch/>
        </p:blipFill>
        <p:spPr>
          <a:xfrm>
            <a:off x="228050" y="3591065"/>
            <a:ext cx="5424224" cy="1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9250" y="3266875"/>
            <a:ext cx="2276700" cy="16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67"/>
          <p:cNvSpPr txBox="1"/>
          <p:nvPr/>
        </p:nvSpPr>
        <p:spPr>
          <a:xfrm>
            <a:off x="875750" y="696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5</a:t>
            </a:r>
            <a:r>
              <a:rPr lang="en"/>
              <a:t> </a:t>
            </a:r>
            <a:endParaRPr/>
          </a:p>
        </p:txBody>
      </p:sp>
      <p:sp>
        <p:nvSpPr>
          <p:cNvPr id="1195" name="Google Shape;1195;p67"/>
          <p:cNvSpPr txBox="1"/>
          <p:nvPr/>
        </p:nvSpPr>
        <p:spPr>
          <a:xfrm>
            <a:off x="5915950" y="696875"/>
            <a:ext cx="24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6</a:t>
            </a:r>
            <a:r>
              <a:rPr lang="en"/>
              <a:t> </a:t>
            </a:r>
            <a:endParaRPr/>
          </a:p>
        </p:txBody>
      </p:sp>
      <p:sp>
        <p:nvSpPr>
          <p:cNvPr id="1196" name="Google Shape;1196;p67"/>
          <p:cNvSpPr txBox="1"/>
          <p:nvPr/>
        </p:nvSpPr>
        <p:spPr>
          <a:xfrm>
            <a:off x="932850" y="3143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7</a:t>
            </a:r>
            <a:endParaRPr/>
          </a:p>
        </p:txBody>
      </p:sp>
      <p:sp>
        <p:nvSpPr>
          <p:cNvPr id="1197" name="Google Shape;1197;p67"/>
          <p:cNvSpPr txBox="1"/>
          <p:nvPr/>
        </p:nvSpPr>
        <p:spPr>
          <a:xfrm>
            <a:off x="6039250" y="2908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8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8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4" name="Google Shape;1204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10" name="Google Shape;121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9"/>
          <p:cNvSpPr txBox="1"/>
          <p:nvPr>
            <p:ph idx="1" type="subTitle"/>
          </p:nvPr>
        </p:nvSpPr>
        <p:spPr>
          <a:xfrm>
            <a:off x="1271050" y="754450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What time did the port scan occur?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Oct 28, 2021 @ 2:31am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How many packets were sent, and from which IP?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89,276 packets were sent from 192.168.1.8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What indicates that this was a port scan?</a:t>
            </a:r>
            <a:endParaRPr b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few thousand requests requests all for different ports numbers</a:t>
            </a:r>
            <a:endParaRPr sz="1200"/>
          </a:p>
        </p:txBody>
      </p:sp>
      <p:pic>
        <p:nvPicPr>
          <p:cNvPr id="1212" name="Google Shape;12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25" y="7130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25" y="2178750"/>
            <a:ext cx="8444689" cy="27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9" name="Google Shape;1219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0"/>
          <p:cNvSpPr txBox="1"/>
          <p:nvPr>
            <p:ph idx="1" type="subTitle"/>
          </p:nvPr>
        </p:nvSpPr>
        <p:spPr>
          <a:xfrm>
            <a:off x="370075" y="755225"/>
            <a:ext cx="57912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How many requests were made in the attack?</a:t>
            </a:r>
            <a:endParaRPr b="1"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9924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How many requests had been made before the attacker </a:t>
            </a:r>
            <a:br>
              <a:rPr b="1" lang="en" sz="1200"/>
            </a:br>
            <a:r>
              <a:rPr b="1" lang="en" sz="1200"/>
              <a:t>discovered the password?</a:t>
            </a:r>
            <a:endParaRPr b="1"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9234. Once the attacker discovered the password, the requests stopped.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21" name="Google Shape;122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75" y="9571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25" y="2333500"/>
            <a:ext cx="8579299" cy="251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8" name="Google Shape;1228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 txBox="1"/>
          <p:nvPr>
            <p:ph idx="1" type="subTitle"/>
          </p:nvPr>
        </p:nvSpPr>
        <p:spPr>
          <a:xfrm>
            <a:off x="1309250" y="660775"/>
            <a:ext cx="5791200" cy="162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What time did the request occur? How many requests were made?</a:t>
            </a:r>
            <a:endParaRPr b="1"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Request Oct 28, 2021 00:26:52. 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9915 requests were made.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Which files were requested? What did they contain?</a:t>
            </a:r>
            <a:endParaRPr b="1"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secret folder contained instructions on how to access the webdav               using Ryan’s account. It also included a hash password.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30" name="Google Shape;12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5" y="7479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5" y="2284375"/>
            <a:ext cx="8872899" cy="26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7" name="Google Shape;1237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2"/>
          <p:cNvSpPr txBox="1"/>
          <p:nvPr>
            <p:ph idx="1" type="subTitle"/>
          </p:nvPr>
        </p:nvSpPr>
        <p:spPr>
          <a:xfrm>
            <a:off x="960125" y="745725"/>
            <a:ext cx="5791200" cy="1130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How many requests were made to this directory?</a:t>
            </a:r>
            <a:endParaRPr b="1" sz="1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14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Which files were requested?</a:t>
            </a:r>
            <a:endParaRPr b="1"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/>
              <a:t>The exploitproject.php file was requested several times</a:t>
            </a:r>
            <a:endParaRPr sz="1200"/>
          </a:p>
        </p:txBody>
      </p:sp>
      <p:pic>
        <p:nvPicPr>
          <p:cNvPr id="1239" name="Google Shape;12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00" y="7457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6649"/>
            <a:ext cx="9144000" cy="274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5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73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7" name="Google Shape;1247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3" name="Google Shape;125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4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port scans?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filter can be activated if detected traffic from a single source IP address is connecting to different ports.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IP attempting to access closed ports should have the filter activate.</a:t>
            </a:r>
            <a:endParaRPr sz="1400"/>
          </a:p>
        </p:txBody>
      </p:sp>
      <p:sp>
        <p:nvSpPr>
          <p:cNvPr id="1255" name="Google Shape;125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configurations can be set on the host to mitigate port scans?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Install a firewall. An IPS can detect port scans and shut them down.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required command lines.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Filtering traffic from an IP triggered by the IPS can effectively mitigate port scans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1" name="Google Shape;1261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brute force attacks?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 alert can be created if 401 Unauthorized is returned from the server over a threshold.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8 over a 30 minute period to allow forgotten or mistyped passwords.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3" name="Google Shape;1263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brute force attacks?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Limit failed login attempts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Limit Logins to a whitelist of IP address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line(s).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Configure Account policies on your server to limit failed login attempts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69" name="Google Shape;1269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unauthorized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alarm could be set to go off for any IP address not on the whitelist that attempts to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for this alarm would be 1.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1" name="Google Shape;1271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unwanted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directory should not allowed to exist on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required command lines.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Rmdir -r- this can be used to remove all files and the directory itself from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77" name="Google Shape;1277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access to this directory?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allert for any blacklisted IP attempting to access this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All IPS outside the server range should be blacklisted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for this alarm would be set at 1.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9" name="Google Shape;1279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control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Connections to this shared folder should </a:t>
            </a:r>
            <a:r>
              <a:rPr lang="en" sz="1400"/>
              <a:t>not be accessible from the web and restricted by the machine using a blacklist firewall rule.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line(s).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Blocking ports 80 and 443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Blacklisting all external IPS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85" name="Google Shape;1285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file uploads?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an alarm for any php file that is uploaded. Set firewall to block traffic to the shared folder on ports 80, 443, and 4444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would be 1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7" name="Google Shape;1287;p78"/>
          <p:cNvSpPr txBox="1"/>
          <p:nvPr>
            <p:ph idx="3" type="subTitle"/>
          </p:nvPr>
        </p:nvSpPr>
        <p:spPr>
          <a:xfrm>
            <a:off x="4480950" y="14632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file uploads?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Remove the ability to upload files from over the web, all file uploads should be from a local source.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Remove the ability to upload files from over the web. All file uploads should be from a local source. Block port 80,443, and 4444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15625" y="910475"/>
            <a:ext cx="20748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Hyper-V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75" y="671200"/>
            <a:ext cx="6699601" cy="42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{2AAE92D1-4A9A-4362-857D-779A676B52AB}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using the apache webserver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Centralized logging service to identify problems in a server or application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 V Manager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GUI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management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tool used for administration and configuration of of virtual machines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277400" y="67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{2AAE92D1-4A9A-4362-857D-779A676B52AB}</a:tableStyleId>
              </a:tblPr>
              <a:tblGrid>
                <a:gridCol w="2595700"/>
                <a:gridCol w="2979300"/>
                <a:gridCol w="2787500"/>
              </a:tblGrid>
              <a:tr h="14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27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 with sensitive information should be restricted.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Unprotected files referenced a secret folder that lead me directly to it.  The user account required for “secret_folder” was also referenced in an unprotected folder r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evealing accounts and further instructions to access sensitive data.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CWE-307: Improper Restriction of Excessive Authentication Attempts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limit on amount of failed login attempts</a:t>
                      </a:r>
                      <a:endParaRPr sz="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will allow the attacker to run dictionary based attacks to obtain credentials.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CWE-434: Unrestricted Upload of File with Dangerous Type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software allows the attacker to upload or transfer files of dangerous types that can be automatically processed within the product's environment.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server allowed files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(exploitproject2.php)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to be uploaded via webdav. This allowed the attacker to drop in the reverse shell payload</a:t>
                      </a:r>
                      <a:endParaRPr sz="12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[Sensitive Data Exposure]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Nmap to confirm it’s a webserver and then proceeded to the server’s address where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additional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files containing sensitive information was shown.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5071206" y="887890"/>
            <a:ext cx="533372" cy="582762"/>
            <a:chOff x="2396378" y="1415884"/>
            <a:chExt cx="695400" cy="759695"/>
          </a:xfrm>
        </p:grpSpPr>
        <p:sp>
          <p:nvSpPr>
            <p:cNvPr id="1098" name="Google Shape;1098;p61"/>
            <p:cNvSpPr/>
            <p:nvPr/>
          </p:nvSpPr>
          <p:spPr>
            <a:xfrm>
              <a:off x="2396378" y="141588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2573912" y="2037200"/>
              <a:ext cx="340319" cy="138378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52496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51557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What did the exploit achieve?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Exploit allowed me to traverse the file system to a confidential folder and login that stores User’s credit card and security information.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Sensitive Data Exposure</a:t>
            </a:r>
            <a:endParaRPr/>
          </a:p>
        </p:txBody>
      </p:sp>
      <p:sp>
        <p:nvSpPr>
          <p:cNvPr id="1107" name="Google Shape;1107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8" name="Google Shape;1108;p62"/>
          <p:cNvGrpSpPr/>
          <p:nvPr/>
        </p:nvGrpSpPr>
        <p:grpSpPr>
          <a:xfrm>
            <a:off x="246831" y="690053"/>
            <a:ext cx="533372" cy="533480"/>
            <a:chOff x="457200" y="1378813"/>
            <a:chExt cx="695400" cy="695450"/>
          </a:xfrm>
        </p:grpSpPr>
        <p:sp>
          <p:nvSpPr>
            <p:cNvPr id="1109" name="Google Shape;1109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1" name="Google Shape;11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25" y="1131575"/>
            <a:ext cx="3829051" cy="13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175" y="1169251"/>
            <a:ext cx="3147200" cy="13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25" y="3067325"/>
            <a:ext cx="4974276" cy="6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6400" y="3067325"/>
            <a:ext cx="3717674" cy="18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2"/>
          <p:cNvSpPr txBox="1"/>
          <p:nvPr/>
        </p:nvSpPr>
        <p:spPr>
          <a:xfrm>
            <a:off x="1058325" y="769050"/>
            <a:ext cx="23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</a:t>
            </a:r>
            <a:endParaRPr/>
          </a:p>
        </p:txBody>
      </p:sp>
      <p:sp>
        <p:nvSpPr>
          <p:cNvPr id="1116" name="Google Shape;1116;p62"/>
          <p:cNvSpPr txBox="1"/>
          <p:nvPr/>
        </p:nvSpPr>
        <p:spPr>
          <a:xfrm>
            <a:off x="5560800" y="756688"/>
            <a:ext cx="23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2</a:t>
            </a:r>
            <a:endParaRPr/>
          </a:p>
        </p:txBody>
      </p:sp>
      <p:sp>
        <p:nvSpPr>
          <p:cNvPr id="1117" name="Google Shape;1117;p62"/>
          <p:cNvSpPr txBox="1"/>
          <p:nvPr/>
        </p:nvSpPr>
        <p:spPr>
          <a:xfrm>
            <a:off x="1116175" y="2667125"/>
            <a:ext cx="23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3</a:t>
            </a:r>
            <a:endParaRPr/>
          </a:p>
        </p:txBody>
      </p:sp>
      <p:sp>
        <p:nvSpPr>
          <p:cNvPr id="1118" name="Google Shape;1118;p62"/>
          <p:cNvSpPr txBox="1"/>
          <p:nvPr/>
        </p:nvSpPr>
        <p:spPr>
          <a:xfrm>
            <a:off x="5560800" y="2614538"/>
            <a:ext cx="23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